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Inter SemiBold"/>
      <p:regular r:id="rId23"/>
      <p:bold r:id="rId24"/>
    </p:embeddedFont>
    <p:embeddedFont>
      <p:font typeface="Inter"/>
      <p:regular r:id="rId25"/>
      <p:bold r:id="rId26"/>
    </p:embeddedFont>
    <p:embeddedFont>
      <p:font typeface="Inter Medium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InterSemiBold-bold.fntdata"/><Relationship Id="rId23" Type="http://schemas.openxmlformats.org/officeDocument/2006/relationships/font" Target="fonts/Inter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nter-bold.fntdata"/><Relationship Id="rId25" Type="http://schemas.openxmlformats.org/officeDocument/2006/relationships/font" Target="fonts/Inter-regular.fntdata"/><Relationship Id="rId28" Type="http://schemas.openxmlformats.org/officeDocument/2006/relationships/font" Target="fonts/InterMedium-bold.fntdata"/><Relationship Id="rId27" Type="http://schemas.openxmlformats.org/officeDocument/2006/relationships/font" Target="fonts/Inter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de82088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de82088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e8f7bbc4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2e8f7bbc4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Lionel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2e9784dd63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2e9784dd63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2df689d014_3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2df689d014_3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Nizar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2e9784dd63_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2e9784dd63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df28a79a8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22df28a79a8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Morgane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2df28a79a8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22df28a79a8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Morgane &amp; Nizar &amp; Serdar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2de82088f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2de82088f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2df28a79a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22df28a79a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Morgane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df28a79a8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22df28a79a8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Morgane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</a:t>
            </a:r>
            <a:r>
              <a:rPr lang="en"/>
              <a:t>croissance</a:t>
            </a:r>
            <a:r>
              <a:rPr lang="en"/>
              <a:t> technologie IA textuelle en ce moment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df689d014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df689d014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Lionel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df28a79a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22df28a79a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Serdar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df28a79a8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22df28a79a8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Morgane &amp; Nizar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2e9784dd63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2e9784dd63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df689d014_3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2df689d014_3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Lionel &amp; Serdar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2df689d014_3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2df689d014_3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Lionel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QtkH3y4yZmJvV-zdt5Y6GvlgQrMLoNuO/view" TargetMode="External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8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5.jpg"/><Relationship Id="rId5" Type="http://schemas.openxmlformats.org/officeDocument/2006/relationships/image" Target="../media/image34.jpg"/><Relationship Id="rId6" Type="http://schemas.openxmlformats.org/officeDocument/2006/relationships/image" Target="../media/image13.jpg"/><Relationship Id="rId7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Relationship Id="rId7" Type="http://schemas.openxmlformats.org/officeDocument/2006/relationships/image" Target="../media/image26.png"/><Relationship Id="rId8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DAD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735475" y="1786225"/>
            <a:ext cx="8408400" cy="61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THE INTERACTIVE </a:t>
            </a:r>
            <a:r>
              <a:rPr lang="en" sz="40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STORYTELLER</a:t>
            </a:r>
            <a:endParaRPr sz="40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50" y="2595750"/>
            <a:ext cx="3818450" cy="25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50" y="7873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 txBox="1"/>
          <p:nvPr>
            <p:ph type="ctrTitle"/>
          </p:nvPr>
        </p:nvSpPr>
        <p:spPr>
          <a:xfrm>
            <a:off x="811675" y="2457600"/>
            <a:ext cx="4232100" cy="5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Based on the horror theme</a:t>
            </a:r>
            <a:endParaRPr sz="25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03" name="Google Shape;103;p25"/>
          <p:cNvSpPr txBox="1"/>
          <p:nvPr/>
        </p:nvSpPr>
        <p:spPr>
          <a:xfrm>
            <a:off x="1813825" y="878675"/>
            <a:ext cx="28539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Data Fullstack Bootcamp</a:t>
            </a:r>
            <a:endParaRPr sz="17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" name="Google Shape;104;p25"/>
          <p:cNvSpPr txBox="1"/>
          <p:nvPr>
            <p:ph type="ctrTitle"/>
          </p:nvPr>
        </p:nvSpPr>
        <p:spPr>
          <a:xfrm>
            <a:off x="192023" y="4458625"/>
            <a:ext cx="1441200" cy="5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50">
                <a:solidFill>
                  <a:srgbClr val="015955"/>
                </a:solidFill>
                <a:latin typeface="Inter Medium"/>
                <a:ea typeface="Inter Medium"/>
                <a:cs typeface="Inter Medium"/>
                <a:sym typeface="Inter Medium"/>
              </a:rPr>
              <a:t>GROUP 7</a:t>
            </a:r>
            <a:endParaRPr sz="2050">
              <a:solidFill>
                <a:srgbClr val="01595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/>
        </p:nvSpPr>
        <p:spPr>
          <a:xfrm>
            <a:off x="839100" y="213900"/>
            <a:ext cx="243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Story Writing Model</a:t>
            </a:r>
            <a:endParaRPr b="1"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3" name="Google Shape;24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700" y="219302"/>
            <a:ext cx="555664" cy="3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4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75" y="1894325"/>
            <a:ext cx="2432400" cy="24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>
            <p:ph type="title"/>
          </p:nvPr>
        </p:nvSpPr>
        <p:spPr>
          <a:xfrm>
            <a:off x="560175" y="1327550"/>
            <a:ext cx="22446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/>
              <a:t>Text generator model</a:t>
            </a:r>
            <a:endParaRPr sz="1800"/>
          </a:p>
        </p:txBody>
      </p:sp>
      <p:cxnSp>
        <p:nvCxnSpPr>
          <p:cNvPr id="247" name="Google Shape;247;p34"/>
          <p:cNvCxnSpPr/>
          <p:nvPr/>
        </p:nvCxnSpPr>
        <p:spPr>
          <a:xfrm>
            <a:off x="2898675" y="3018225"/>
            <a:ext cx="977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8" name="Google Shape;24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8425" y="2463688"/>
            <a:ext cx="1117475" cy="11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4"/>
          <p:cNvSpPr txBox="1"/>
          <p:nvPr>
            <p:ph type="title"/>
          </p:nvPr>
        </p:nvSpPr>
        <p:spPr>
          <a:xfrm>
            <a:off x="3881011" y="1758700"/>
            <a:ext cx="17523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/>
              <a:t>Fine-tuning on horror stories</a:t>
            </a:r>
            <a:endParaRPr sz="1500"/>
          </a:p>
        </p:txBody>
      </p:sp>
      <p:cxnSp>
        <p:nvCxnSpPr>
          <p:cNvPr id="250" name="Google Shape;250;p34"/>
          <p:cNvCxnSpPr/>
          <p:nvPr/>
        </p:nvCxnSpPr>
        <p:spPr>
          <a:xfrm>
            <a:off x="5861625" y="2312225"/>
            <a:ext cx="977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34"/>
          <p:cNvCxnSpPr/>
          <p:nvPr/>
        </p:nvCxnSpPr>
        <p:spPr>
          <a:xfrm>
            <a:off x="5905425" y="3014075"/>
            <a:ext cx="977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34"/>
          <p:cNvCxnSpPr/>
          <p:nvPr/>
        </p:nvCxnSpPr>
        <p:spPr>
          <a:xfrm>
            <a:off x="5905425" y="3715925"/>
            <a:ext cx="9777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3" name="Google Shape;253;p34"/>
          <p:cNvPicPr preferRelativeResize="0"/>
          <p:nvPr/>
        </p:nvPicPr>
        <p:blipFill rotWithShape="1">
          <a:blip r:embed="rId6">
            <a:alphaModFix/>
          </a:blip>
          <a:srcRect b="81483" l="19900" r="61466" t="0"/>
          <a:stretch/>
        </p:blipFill>
        <p:spPr>
          <a:xfrm>
            <a:off x="6968013" y="2836588"/>
            <a:ext cx="436501" cy="3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4"/>
          <p:cNvPicPr preferRelativeResize="0"/>
          <p:nvPr/>
        </p:nvPicPr>
        <p:blipFill rotWithShape="1">
          <a:blip r:embed="rId6">
            <a:alphaModFix/>
          </a:blip>
          <a:srcRect b="31167" l="58263" r="18015" t="44333"/>
          <a:stretch/>
        </p:blipFill>
        <p:spPr>
          <a:xfrm>
            <a:off x="6908427" y="2070525"/>
            <a:ext cx="555675" cy="4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 rotWithShape="1">
          <a:blip r:embed="rId6">
            <a:alphaModFix/>
          </a:blip>
          <a:srcRect b="33046" l="40170" r="41196" t="44716"/>
          <a:stretch/>
        </p:blipFill>
        <p:spPr>
          <a:xfrm>
            <a:off x="6968012" y="3427775"/>
            <a:ext cx="436501" cy="4463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 txBox="1"/>
          <p:nvPr>
            <p:ph type="title"/>
          </p:nvPr>
        </p:nvSpPr>
        <p:spPr>
          <a:xfrm>
            <a:off x="7404528" y="2130575"/>
            <a:ext cx="1268700" cy="3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/>
              <a:t>Output 1</a:t>
            </a:r>
            <a:endParaRPr sz="1500"/>
          </a:p>
        </p:txBody>
      </p:sp>
      <p:sp>
        <p:nvSpPr>
          <p:cNvPr id="257" name="Google Shape;257;p34"/>
          <p:cNvSpPr txBox="1"/>
          <p:nvPr>
            <p:ph type="title"/>
          </p:nvPr>
        </p:nvSpPr>
        <p:spPr>
          <a:xfrm>
            <a:off x="7404528" y="2832425"/>
            <a:ext cx="1268700" cy="3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/>
              <a:t>Output 2</a:t>
            </a:r>
            <a:endParaRPr sz="1500"/>
          </a:p>
        </p:txBody>
      </p:sp>
      <p:sp>
        <p:nvSpPr>
          <p:cNvPr id="258" name="Google Shape;258;p34"/>
          <p:cNvSpPr txBox="1"/>
          <p:nvPr>
            <p:ph type="title"/>
          </p:nvPr>
        </p:nvSpPr>
        <p:spPr>
          <a:xfrm>
            <a:off x="7413203" y="3511300"/>
            <a:ext cx="1268700" cy="3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/>
              <a:t>Output 3</a:t>
            </a:r>
            <a:endParaRPr sz="1500"/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937950" y="1341450"/>
            <a:ext cx="7268100" cy="24606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5"/>
          <p:cNvSpPr txBox="1"/>
          <p:nvPr/>
        </p:nvSpPr>
        <p:spPr>
          <a:xfrm>
            <a:off x="2010600" y="2187000"/>
            <a:ext cx="5122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EVALUATOR</a:t>
            </a:r>
            <a:r>
              <a:rPr lang="en" sz="3800"/>
              <a:t> MODEL</a:t>
            </a:r>
            <a:endParaRPr sz="3800"/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/>
        </p:nvSpPr>
        <p:spPr>
          <a:xfrm>
            <a:off x="839100" y="213900"/>
            <a:ext cx="243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Evaluator model</a:t>
            </a:r>
            <a:endParaRPr b="1"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70" name="Google Shape;27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700" y="219302"/>
            <a:ext cx="555664" cy="3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825" y="1380825"/>
            <a:ext cx="1838400" cy="1827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5428" y="1520417"/>
            <a:ext cx="1627833" cy="154856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6"/>
          <p:cNvSpPr txBox="1"/>
          <p:nvPr>
            <p:ph type="title"/>
          </p:nvPr>
        </p:nvSpPr>
        <p:spPr>
          <a:xfrm>
            <a:off x="893825" y="910450"/>
            <a:ext cx="183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5000"/>
              <a:buFont typeface="Arial"/>
              <a:buNone/>
            </a:pPr>
            <a:r>
              <a:rPr lang="en" sz="2000"/>
              <a:t>Ranking model</a:t>
            </a:r>
            <a:endParaRPr sz="2000"/>
          </a:p>
        </p:txBody>
      </p:sp>
      <p:sp>
        <p:nvSpPr>
          <p:cNvPr id="274" name="Google Shape;274;p36"/>
          <p:cNvSpPr txBox="1"/>
          <p:nvPr>
            <p:ph type="title"/>
          </p:nvPr>
        </p:nvSpPr>
        <p:spPr>
          <a:xfrm>
            <a:off x="5441888" y="910450"/>
            <a:ext cx="281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5000"/>
              <a:buFont typeface="Arial"/>
              <a:buNone/>
            </a:pPr>
            <a:r>
              <a:rPr lang="en" sz="2000"/>
              <a:t>Sentiment analysis model</a:t>
            </a:r>
            <a:endParaRPr sz="2000"/>
          </a:p>
        </p:txBody>
      </p:sp>
      <p:cxnSp>
        <p:nvCxnSpPr>
          <p:cNvPr id="275" name="Google Shape;275;p36"/>
          <p:cNvCxnSpPr/>
          <p:nvPr/>
        </p:nvCxnSpPr>
        <p:spPr>
          <a:xfrm>
            <a:off x="4362900" y="2292725"/>
            <a:ext cx="0" cy="106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36"/>
          <p:cNvCxnSpPr/>
          <p:nvPr/>
        </p:nvCxnSpPr>
        <p:spPr>
          <a:xfrm>
            <a:off x="3350250" y="2254575"/>
            <a:ext cx="2018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36"/>
          <p:cNvSpPr txBox="1"/>
          <p:nvPr>
            <p:ph type="title"/>
          </p:nvPr>
        </p:nvSpPr>
        <p:spPr>
          <a:xfrm>
            <a:off x="3904650" y="1798225"/>
            <a:ext cx="1062000" cy="3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6153"/>
              <a:buFont typeface="Arial"/>
              <a:buNone/>
            </a:pPr>
            <a:r>
              <a:rPr lang="en" sz="1300"/>
              <a:t>combination</a:t>
            </a:r>
            <a:endParaRPr sz="1300"/>
          </a:p>
        </p:txBody>
      </p:sp>
      <p:sp>
        <p:nvSpPr>
          <p:cNvPr id="278" name="Google Shape;278;p36"/>
          <p:cNvSpPr txBox="1"/>
          <p:nvPr/>
        </p:nvSpPr>
        <p:spPr>
          <a:xfrm>
            <a:off x="3486600" y="4247175"/>
            <a:ext cx="20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output prediction </a:t>
            </a:r>
            <a:endParaRPr/>
          </a:p>
        </p:txBody>
      </p:sp>
      <p:pic>
        <p:nvPicPr>
          <p:cNvPr id="279" name="Google Shape;27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7806" y="3443750"/>
            <a:ext cx="783276" cy="78327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6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/>
          <p:nvPr/>
        </p:nvSpPr>
        <p:spPr>
          <a:xfrm>
            <a:off x="937950" y="1341450"/>
            <a:ext cx="7268100" cy="24606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7"/>
          <p:cNvSpPr txBox="1"/>
          <p:nvPr/>
        </p:nvSpPr>
        <p:spPr>
          <a:xfrm>
            <a:off x="2311950" y="2187000"/>
            <a:ext cx="4520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DEMONSTRATION</a:t>
            </a:r>
            <a:endParaRPr sz="3800"/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8"/>
          <p:cNvSpPr txBox="1"/>
          <p:nvPr/>
        </p:nvSpPr>
        <p:spPr>
          <a:xfrm>
            <a:off x="839100" y="213900"/>
            <a:ext cx="243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Demonstration</a:t>
            </a:r>
            <a:endParaRPr b="1"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3" name="Google Shape;29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700" y="219302"/>
            <a:ext cx="555664" cy="3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8" title="The Interactive Storyteller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3104" y="853737"/>
            <a:ext cx="6938233" cy="3844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/>
          <p:nvPr>
            <p:ph idx="4294967295" type="ctrTitle"/>
          </p:nvPr>
        </p:nvSpPr>
        <p:spPr>
          <a:xfrm>
            <a:off x="1192664" y="4033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What’s next ?</a:t>
            </a:r>
            <a:endParaRPr i="0" sz="2500" u="none" cap="none" strike="noStrik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300" name="Google Shape;30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9"/>
          <p:cNvSpPr txBox="1"/>
          <p:nvPr/>
        </p:nvSpPr>
        <p:spPr>
          <a:xfrm>
            <a:off x="543625" y="1898250"/>
            <a:ext cx="236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Predictions not cut in the middle of a sentence</a:t>
            </a:r>
            <a:endParaRPr/>
          </a:p>
        </p:txBody>
      </p:sp>
      <p:pic>
        <p:nvPicPr>
          <p:cNvPr id="303" name="Google Shape;30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4887" y="1175488"/>
            <a:ext cx="647075" cy="647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9"/>
          <p:cNvSpPr txBox="1"/>
          <p:nvPr/>
        </p:nvSpPr>
        <p:spPr>
          <a:xfrm>
            <a:off x="3687775" y="1898250"/>
            <a:ext cx="2001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Add image generator to illustrate the story</a:t>
            </a:r>
            <a:endParaRPr/>
          </a:p>
        </p:txBody>
      </p:sp>
      <p:sp>
        <p:nvSpPr>
          <p:cNvPr id="305" name="Google Shape;305;p39"/>
          <p:cNvSpPr txBox="1"/>
          <p:nvPr/>
        </p:nvSpPr>
        <p:spPr>
          <a:xfrm>
            <a:off x="6619063" y="1901975"/>
            <a:ext cx="2001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Improve inference time by optimizing by adopting frameworks optimized for LLM </a:t>
            </a:r>
            <a:endParaRPr sz="13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06" name="Google Shape;30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3400" y="3106400"/>
            <a:ext cx="759525" cy="75950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9"/>
          <p:cNvSpPr txBox="1"/>
          <p:nvPr/>
        </p:nvSpPr>
        <p:spPr>
          <a:xfrm>
            <a:off x="5023975" y="3876950"/>
            <a:ext cx="2261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Optimize models choices and have one model per genre (thriller, comedy…)</a:t>
            </a:r>
            <a:endParaRPr sz="1300">
              <a:solidFill>
                <a:srgbClr val="4B5258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08" name="Google Shape;30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34375" y="1362976"/>
            <a:ext cx="576900" cy="5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9"/>
          <p:cNvSpPr txBox="1"/>
          <p:nvPr/>
        </p:nvSpPr>
        <p:spPr>
          <a:xfrm>
            <a:off x="1802275" y="3879175"/>
            <a:ext cx="236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B5258"/>
                </a:solidFill>
                <a:latin typeface="Inter Medium"/>
                <a:ea typeface="Inter Medium"/>
                <a:cs typeface="Inter Medium"/>
                <a:sym typeface="Inter Medium"/>
              </a:rPr>
              <a:t>Allow users to save their story</a:t>
            </a:r>
            <a:endParaRPr/>
          </a:p>
        </p:txBody>
      </p:sp>
      <p:pic>
        <p:nvPicPr>
          <p:cNvPr id="310" name="Google Shape;310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0725" y="3232075"/>
            <a:ext cx="647100" cy="6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31275" y="1321350"/>
            <a:ext cx="576900" cy="57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DBD0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 txBox="1"/>
          <p:nvPr>
            <p:ph type="title"/>
          </p:nvPr>
        </p:nvSpPr>
        <p:spPr>
          <a:xfrm>
            <a:off x="1654950" y="482859"/>
            <a:ext cx="5834100" cy="15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Thank you for your attention ! </a:t>
            </a:r>
            <a:endParaRPr b="1" sz="56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17" name="Google Shape;3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0"/>
          <p:cNvSpPr txBox="1"/>
          <p:nvPr>
            <p:ph idx="4294967295" type="ctrTitle"/>
          </p:nvPr>
        </p:nvSpPr>
        <p:spPr>
          <a:xfrm>
            <a:off x="2485348" y="2308225"/>
            <a:ext cx="4173300" cy="6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E3449"/>
                </a:solidFill>
                <a:latin typeface="Inter Medium"/>
                <a:ea typeface="Inter Medium"/>
                <a:cs typeface="Inter Medium"/>
                <a:sym typeface="Inter Medium"/>
              </a:rPr>
              <a:t>Do you have any question ?</a:t>
            </a:r>
            <a:endParaRPr sz="2400">
              <a:solidFill>
                <a:srgbClr val="0E3449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19" name="Google Shape;31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6"/>
          <p:cNvSpPr txBox="1"/>
          <p:nvPr>
            <p:ph type="title"/>
          </p:nvPr>
        </p:nvSpPr>
        <p:spPr>
          <a:xfrm>
            <a:off x="390600" y="1138675"/>
            <a:ext cx="25131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Group members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1" name="Google Shape;11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6"/>
          <p:cNvSpPr txBox="1"/>
          <p:nvPr/>
        </p:nvSpPr>
        <p:spPr>
          <a:xfrm>
            <a:off x="4269863" y="1871750"/>
            <a:ext cx="15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Morgane Berrod</a:t>
            </a:r>
            <a:endParaRPr/>
          </a:p>
        </p:txBody>
      </p:sp>
      <p:sp>
        <p:nvSpPr>
          <p:cNvPr id="113" name="Google Shape;113;p26"/>
          <p:cNvSpPr txBox="1"/>
          <p:nvPr/>
        </p:nvSpPr>
        <p:spPr>
          <a:xfrm>
            <a:off x="6797225" y="1871750"/>
            <a:ext cx="158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Serdar Cekinmez</a:t>
            </a:r>
            <a:endParaRPr/>
          </a:p>
        </p:txBody>
      </p:sp>
      <p:sp>
        <p:nvSpPr>
          <p:cNvPr id="114" name="Google Shape;114;p26"/>
          <p:cNvSpPr txBox="1"/>
          <p:nvPr/>
        </p:nvSpPr>
        <p:spPr>
          <a:xfrm>
            <a:off x="4402460" y="4167425"/>
            <a:ext cx="125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Nizar Sayad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916825" y="4167425"/>
            <a:ext cx="158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Lionel Shaghlil</a:t>
            </a:r>
            <a:endParaRPr/>
          </a:p>
        </p:txBody>
      </p:sp>
      <p:sp>
        <p:nvSpPr>
          <p:cNvPr id="116" name="Google Shape;116;p26"/>
          <p:cNvSpPr txBox="1"/>
          <p:nvPr/>
        </p:nvSpPr>
        <p:spPr>
          <a:xfrm>
            <a:off x="4002717" y="4472775"/>
            <a:ext cx="205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https://www.linkedin.com/in/nizar-sayad-26b18411a/</a:t>
            </a:r>
            <a:endParaRPr i="1" sz="900"/>
          </a:p>
        </p:txBody>
      </p:sp>
      <p:sp>
        <p:nvSpPr>
          <p:cNvPr id="117" name="Google Shape;117;p26"/>
          <p:cNvSpPr txBox="1"/>
          <p:nvPr/>
        </p:nvSpPr>
        <p:spPr>
          <a:xfrm>
            <a:off x="4111604" y="2140750"/>
            <a:ext cx="183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https://www.linkedin.com/in/morgane-berrod-864091142/</a:t>
            </a:r>
            <a:endParaRPr i="1" sz="900"/>
          </a:p>
        </p:txBody>
      </p:sp>
      <p:sp>
        <p:nvSpPr>
          <p:cNvPr id="118" name="Google Shape;118;p26"/>
          <p:cNvSpPr txBox="1"/>
          <p:nvPr/>
        </p:nvSpPr>
        <p:spPr>
          <a:xfrm>
            <a:off x="6638075" y="2125450"/>
            <a:ext cx="1906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https://www.linkedin.com/in/serdarcekinmez</a:t>
            </a:r>
            <a:r>
              <a:rPr i="1" lang="en" sz="1000"/>
              <a:t>/</a:t>
            </a:r>
            <a:endParaRPr i="1" sz="1000"/>
          </a:p>
        </p:txBody>
      </p:sp>
      <p:pic>
        <p:nvPicPr>
          <p:cNvPr id="119" name="Google Shape;119;p26"/>
          <p:cNvPicPr preferRelativeResize="0"/>
          <p:nvPr/>
        </p:nvPicPr>
        <p:blipFill rotWithShape="1">
          <a:blip r:embed="rId4">
            <a:alphaModFix/>
          </a:blip>
          <a:srcRect b="-2039" l="17583" r="20718" t="2040"/>
          <a:stretch/>
        </p:blipFill>
        <p:spPr>
          <a:xfrm>
            <a:off x="7023000" y="584475"/>
            <a:ext cx="1136676" cy="132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6025" y="2678650"/>
            <a:ext cx="1153436" cy="148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6"/>
          <p:cNvSpPr txBox="1"/>
          <p:nvPr/>
        </p:nvSpPr>
        <p:spPr>
          <a:xfrm>
            <a:off x="6721346" y="4472775"/>
            <a:ext cx="195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https://www.linkedin.com/in/lionel-firas-shaghlil-5aa58014/</a:t>
            </a:r>
            <a:endParaRPr i="1" sz="900"/>
          </a:p>
        </p:txBody>
      </p:sp>
      <p:pic>
        <p:nvPicPr>
          <p:cNvPr id="122" name="Google Shape;122;p26"/>
          <p:cNvPicPr preferRelativeResize="0"/>
          <p:nvPr/>
        </p:nvPicPr>
        <p:blipFill rotWithShape="1">
          <a:blip r:embed="rId6">
            <a:alphaModFix/>
          </a:blip>
          <a:srcRect b="0" l="5989" r="13175" t="0"/>
          <a:stretch/>
        </p:blipFill>
        <p:spPr>
          <a:xfrm>
            <a:off x="4495813" y="547252"/>
            <a:ext cx="1070626" cy="132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6"/>
          <p:cNvPicPr preferRelativeResize="0"/>
          <p:nvPr/>
        </p:nvPicPr>
        <p:blipFill rotWithShape="1">
          <a:blip r:embed="rId7">
            <a:alphaModFix/>
          </a:blip>
          <a:srcRect b="20665" l="0" r="0" t="9755"/>
          <a:stretch/>
        </p:blipFill>
        <p:spPr>
          <a:xfrm>
            <a:off x="4462800" y="2664950"/>
            <a:ext cx="1136675" cy="155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27"/>
          <p:cNvPicPr preferRelativeResize="0"/>
          <p:nvPr/>
        </p:nvPicPr>
        <p:blipFill rotWithShape="1">
          <a:blip r:embed="rId3">
            <a:alphaModFix/>
          </a:blip>
          <a:srcRect b="23786" l="16736" r="66999" t="10449"/>
          <a:stretch/>
        </p:blipFill>
        <p:spPr>
          <a:xfrm>
            <a:off x="3891288" y="1237900"/>
            <a:ext cx="1437624" cy="145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7"/>
          <p:cNvPicPr preferRelativeResize="0"/>
          <p:nvPr/>
        </p:nvPicPr>
        <p:blipFill rotWithShape="1">
          <a:blip r:embed="rId3">
            <a:alphaModFix/>
          </a:blip>
          <a:srcRect b="5937" l="65905" r="17790" t="26518"/>
          <a:stretch/>
        </p:blipFill>
        <p:spPr>
          <a:xfrm>
            <a:off x="7182050" y="1259200"/>
            <a:ext cx="1490852" cy="15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7"/>
          <p:cNvPicPr preferRelativeResize="0"/>
          <p:nvPr/>
        </p:nvPicPr>
        <p:blipFill rotWithShape="1">
          <a:blip r:embed="rId3">
            <a:alphaModFix/>
          </a:blip>
          <a:srcRect b="12858" l="0" r="82577" t="15343"/>
          <a:stretch/>
        </p:blipFill>
        <p:spPr>
          <a:xfrm>
            <a:off x="628325" y="1171175"/>
            <a:ext cx="1540050" cy="15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7"/>
          <p:cNvSpPr txBox="1"/>
          <p:nvPr/>
        </p:nvSpPr>
        <p:spPr>
          <a:xfrm>
            <a:off x="523925" y="3241600"/>
            <a:ext cx="273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7"/>
          <p:cNvSpPr txBox="1"/>
          <p:nvPr/>
        </p:nvSpPr>
        <p:spPr>
          <a:xfrm>
            <a:off x="239150" y="2867025"/>
            <a:ext cx="231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Writers, game conceptors, anybody who wants to create a story…</a:t>
            </a:r>
            <a:endParaRPr/>
          </a:p>
        </p:txBody>
      </p:sp>
      <p:sp>
        <p:nvSpPr>
          <p:cNvPr id="134" name="Google Shape;134;p27"/>
          <p:cNvSpPr txBox="1"/>
          <p:nvPr/>
        </p:nvSpPr>
        <p:spPr>
          <a:xfrm>
            <a:off x="3137175" y="2867025"/>
            <a:ext cx="2935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web application which allows users to generate a story (as an example based on horror genre) with interactivity</a:t>
            </a:r>
            <a:endParaRPr/>
          </a:p>
        </p:txBody>
      </p:sp>
      <p:sp>
        <p:nvSpPr>
          <p:cNvPr id="135" name="Google Shape;135;p27"/>
          <p:cNvSpPr txBox="1"/>
          <p:nvPr/>
        </p:nvSpPr>
        <p:spPr>
          <a:xfrm>
            <a:off x="6652000" y="2867025"/>
            <a:ext cx="2318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interactive choices in games, series or simply help people with a lack of inspiration</a:t>
            </a:r>
            <a:endParaRPr/>
          </a:p>
        </p:txBody>
      </p:sp>
      <p:sp>
        <p:nvSpPr>
          <p:cNvPr id="136" name="Google Shape;136;p27"/>
          <p:cNvSpPr txBox="1"/>
          <p:nvPr/>
        </p:nvSpPr>
        <p:spPr>
          <a:xfrm>
            <a:off x="839100" y="442500"/>
            <a:ext cx="243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Project context</a:t>
            </a:r>
            <a:r>
              <a:rPr b="1"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7" name="Google Shape;13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700" y="447902"/>
            <a:ext cx="555664" cy="3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25" y="2876550"/>
            <a:ext cx="1545624" cy="9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7775" y="380237"/>
            <a:ext cx="1545625" cy="1250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6175" y="2285150"/>
            <a:ext cx="1735150" cy="15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750" y="3499912"/>
            <a:ext cx="1545625" cy="12504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8"/>
          <p:cNvCxnSpPr/>
          <p:nvPr/>
        </p:nvCxnSpPr>
        <p:spPr>
          <a:xfrm flipH="1" rot="10800000">
            <a:off x="2113900" y="1313150"/>
            <a:ext cx="1275300" cy="12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28"/>
          <p:cNvCxnSpPr>
            <a:stCxn id="143" idx="2"/>
          </p:cNvCxnSpPr>
          <p:nvPr/>
        </p:nvCxnSpPr>
        <p:spPr>
          <a:xfrm flipH="1">
            <a:off x="3760787" y="1630675"/>
            <a:ext cx="199800" cy="82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28"/>
          <p:cNvCxnSpPr/>
          <p:nvPr/>
        </p:nvCxnSpPr>
        <p:spPr>
          <a:xfrm flipH="1">
            <a:off x="2358225" y="3212225"/>
            <a:ext cx="8784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" name="Google Shape;149;p28"/>
          <p:cNvSpPr/>
          <p:nvPr/>
        </p:nvSpPr>
        <p:spPr>
          <a:xfrm rot="3060021">
            <a:off x="4291539" y="2217523"/>
            <a:ext cx="2717237" cy="46777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8"/>
          <p:cNvSpPr/>
          <p:nvPr/>
        </p:nvSpPr>
        <p:spPr>
          <a:xfrm rot="-758">
            <a:off x="2036355" y="4112197"/>
            <a:ext cx="4079400" cy="46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8"/>
          <p:cNvSpPr txBox="1"/>
          <p:nvPr/>
        </p:nvSpPr>
        <p:spPr>
          <a:xfrm>
            <a:off x="598425" y="2303475"/>
            <a:ext cx="131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User interface</a:t>
            </a:r>
            <a:endParaRPr b="1"/>
          </a:p>
        </p:txBody>
      </p:sp>
      <p:sp>
        <p:nvSpPr>
          <p:cNvPr id="152" name="Google Shape;152;p28"/>
          <p:cNvSpPr txBox="1"/>
          <p:nvPr/>
        </p:nvSpPr>
        <p:spPr>
          <a:xfrm>
            <a:off x="4596950" y="595325"/>
            <a:ext cx="22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Story writing Model</a:t>
            </a:r>
            <a:endParaRPr b="1"/>
          </a:p>
        </p:txBody>
      </p:sp>
      <p:sp>
        <p:nvSpPr>
          <p:cNvPr id="153" name="Google Shape;153;p28"/>
          <p:cNvSpPr txBox="1"/>
          <p:nvPr/>
        </p:nvSpPr>
        <p:spPr>
          <a:xfrm>
            <a:off x="3855000" y="1946650"/>
            <a:ext cx="8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Writing</a:t>
            </a:r>
            <a:endParaRPr b="1"/>
          </a:p>
        </p:txBody>
      </p:sp>
      <p:sp>
        <p:nvSpPr>
          <p:cNvPr id="154" name="Google Shape;154;p28"/>
          <p:cNvSpPr txBox="1"/>
          <p:nvPr/>
        </p:nvSpPr>
        <p:spPr>
          <a:xfrm>
            <a:off x="3577150" y="4580350"/>
            <a:ext cx="103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User Input</a:t>
            </a:r>
            <a:endParaRPr b="1"/>
          </a:p>
        </p:txBody>
      </p:sp>
      <p:sp>
        <p:nvSpPr>
          <p:cNvPr id="155" name="Google Shape;155;p28"/>
          <p:cNvSpPr txBox="1"/>
          <p:nvPr/>
        </p:nvSpPr>
        <p:spPr>
          <a:xfrm>
            <a:off x="6294575" y="2411175"/>
            <a:ext cx="163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Previous Input</a:t>
            </a:r>
            <a:endParaRPr b="1"/>
          </a:p>
        </p:txBody>
      </p:sp>
      <p:sp>
        <p:nvSpPr>
          <p:cNvPr id="156" name="Google Shape;156;p28"/>
          <p:cNvSpPr txBox="1"/>
          <p:nvPr/>
        </p:nvSpPr>
        <p:spPr>
          <a:xfrm>
            <a:off x="7561450" y="3779400"/>
            <a:ext cx="114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Evaluator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</a:t>
            </a:r>
            <a:endParaRPr b="1"/>
          </a:p>
        </p:txBody>
      </p:sp>
      <p:cxnSp>
        <p:nvCxnSpPr>
          <p:cNvPr id="157" name="Google Shape;157;p28"/>
          <p:cNvCxnSpPr/>
          <p:nvPr/>
        </p:nvCxnSpPr>
        <p:spPr>
          <a:xfrm rot="10800000">
            <a:off x="5162925" y="3314800"/>
            <a:ext cx="844500" cy="37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28"/>
          <p:cNvSpPr txBox="1"/>
          <p:nvPr/>
        </p:nvSpPr>
        <p:spPr>
          <a:xfrm>
            <a:off x="655775" y="157325"/>
            <a:ext cx="279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Solution Architecture </a:t>
            </a:r>
            <a:endParaRPr b="1"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59" name="Google Shape;159;p28"/>
          <p:cNvCxnSpPr/>
          <p:nvPr/>
        </p:nvCxnSpPr>
        <p:spPr>
          <a:xfrm flipH="1">
            <a:off x="2358225" y="3440825"/>
            <a:ext cx="8784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0" name="Google Shape;160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375" y="162727"/>
            <a:ext cx="555664" cy="3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675" y="110125"/>
            <a:ext cx="6915526" cy="4705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/>
        </p:nvSpPr>
        <p:spPr>
          <a:xfrm>
            <a:off x="839100" y="442500"/>
            <a:ext cx="243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Model A</a:t>
            </a:r>
            <a:r>
              <a:rPr b="1"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rchitecture</a:t>
            </a:r>
            <a:r>
              <a:rPr b="1"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8" name="Google Shape;16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700" y="447902"/>
            <a:ext cx="555664" cy="3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839100" y="213900"/>
            <a:ext cx="2592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Solution A</a:t>
            </a:r>
            <a:r>
              <a:rPr b="1"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rchitecture </a:t>
            </a:r>
            <a:endParaRPr b="1"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700" y="219302"/>
            <a:ext cx="555664" cy="371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30"/>
          <p:cNvGrpSpPr/>
          <p:nvPr/>
        </p:nvGrpSpPr>
        <p:grpSpPr>
          <a:xfrm>
            <a:off x="1735477" y="660301"/>
            <a:ext cx="5874052" cy="4129133"/>
            <a:chOff x="1950475" y="439300"/>
            <a:chExt cx="5685300" cy="4458625"/>
          </a:xfrm>
        </p:grpSpPr>
        <p:sp>
          <p:nvSpPr>
            <p:cNvPr id="177" name="Google Shape;177;p30"/>
            <p:cNvSpPr/>
            <p:nvPr/>
          </p:nvSpPr>
          <p:spPr>
            <a:xfrm>
              <a:off x="1950475" y="758525"/>
              <a:ext cx="5685300" cy="4139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0"/>
            <p:cNvSpPr/>
            <p:nvPr/>
          </p:nvSpPr>
          <p:spPr>
            <a:xfrm>
              <a:off x="2463325" y="1430350"/>
              <a:ext cx="4746300" cy="3315900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0"/>
            <p:cNvSpPr txBox="1"/>
            <p:nvPr/>
          </p:nvSpPr>
          <p:spPr>
            <a:xfrm>
              <a:off x="1950475" y="439300"/>
              <a:ext cx="1365300" cy="2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AWS Server</a:t>
              </a:r>
              <a:endParaRPr b="1"/>
            </a:p>
          </p:txBody>
        </p:sp>
        <p:sp>
          <p:nvSpPr>
            <p:cNvPr id="180" name="Google Shape;180;p30"/>
            <p:cNvSpPr txBox="1"/>
            <p:nvPr/>
          </p:nvSpPr>
          <p:spPr>
            <a:xfrm>
              <a:off x="2463325" y="1137088"/>
              <a:ext cx="1733700" cy="2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Docker Compose</a:t>
              </a:r>
              <a:endParaRPr b="1"/>
            </a:p>
          </p:txBody>
        </p:sp>
        <p:sp>
          <p:nvSpPr>
            <p:cNvPr id="181" name="Google Shape;181;p30"/>
            <p:cNvSpPr/>
            <p:nvPr/>
          </p:nvSpPr>
          <p:spPr>
            <a:xfrm>
              <a:off x="2615175" y="1834900"/>
              <a:ext cx="2340600" cy="2730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0"/>
            <p:cNvSpPr/>
            <p:nvPr/>
          </p:nvSpPr>
          <p:spPr>
            <a:xfrm>
              <a:off x="5100150" y="2383188"/>
              <a:ext cx="1647000" cy="880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3" name="Google Shape;183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96395" y="2619620"/>
              <a:ext cx="556500" cy="399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43895" y="2660095"/>
              <a:ext cx="556500" cy="399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96395" y="3319995"/>
              <a:ext cx="556500" cy="399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96395" y="1919245"/>
              <a:ext cx="556500" cy="399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30"/>
            <p:cNvSpPr txBox="1"/>
            <p:nvPr/>
          </p:nvSpPr>
          <p:spPr>
            <a:xfrm>
              <a:off x="2586200" y="2053850"/>
              <a:ext cx="9102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Ranker API</a:t>
              </a:r>
              <a:endParaRPr b="1" sz="800"/>
            </a:p>
          </p:txBody>
        </p:sp>
        <p:sp>
          <p:nvSpPr>
            <p:cNvPr id="188" name="Google Shape;188;p30"/>
            <p:cNvSpPr txBox="1"/>
            <p:nvPr/>
          </p:nvSpPr>
          <p:spPr>
            <a:xfrm>
              <a:off x="5794300" y="2685938"/>
              <a:ext cx="910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Streamlit Web application</a:t>
              </a:r>
              <a:endParaRPr b="1" sz="800"/>
            </a:p>
          </p:txBody>
        </p:sp>
        <p:sp>
          <p:nvSpPr>
            <p:cNvPr id="189" name="Google Shape;189;p30"/>
            <p:cNvSpPr txBox="1"/>
            <p:nvPr/>
          </p:nvSpPr>
          <p:spPr>
            <a:xfrm>
              <a:off x="2586200" y="3454600"/>
              <a:ext cx="9102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Sentiment API</a:t>
              </a:r>
              <a:endParaRPr b="1" sz="800"/>
            </a:p>
          </p:txBody>
        </p:sp>
        <p:sp>
          <p:nvSpPr>
            <p:cNvPr id="190" name="Google Shape;190;p30"/>
            <p:cNvSpPr txBox="1"/>
            <p:nvPr/>
          </p:nvSpPr>
          <p:spPr>
            <a:xfrm>
              <a:off x="2586200" y="2758925"/>
              <a:ext cx="910200" cy="1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Generator API</a:t>
              </a:r>
              <a:endParaRPr b="1" sz="800"/>
            </a:p>
          </p:txBody>
        </p:sp>
        <p:pic>
          <p:nvPicPr>
            <p:cNvPr id="191" name="Google Shape;191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24663" y="856950"/>
              <a:ext cx="894679" cy="8806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2" name="Google Shape;192;p30"/>
            <p:cNvCxnSpPr>
              <a:stCxn id="183" idx="0"/>
              <a:endCxn id="186" idx="2"/>
            </p:cNvCxnSpPr>
            <p:nvPr/>
          </p:nvCxnSpPr>
          <p:spPr>
            <a:xfrm rot="10800000">
              <a:off x="3774645" y="2318420"/>
              <a:ext cx="0" cy="301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3" name="Google Shape;193;p30"/>
            <p:cNvCxnSpPr>
              <a:stCxn id="183" idx="2"/>
              <a:endCxn id="185" idx="0"/>
            </p:cNvCxnSpPr>
            <p:nvPr/>
          </p:nvCxnSpPr>
          <p:spPr>
            <a:xfrm>
              <a:off x="3774645" y="3018720"/>
              <a:ext cx="0" cy="301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94" name="Google Shape;194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950475" y="758525"/>
              <a:ext cx="791519" cy="505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p30"/>
            <p:cNvSpPr txBox="1"/>
            <p:nvPr/>
          </p:nvSpPr>
          <p:spPr>
            <a:xfrm>
              <a:off x="3013875" y="1528175"/>
              <a:ext cx="936300" cy="2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Backend</a:t>
              </a:r>
              <a:endParaRPr b="1"/>
            </a:p>
          </p:txBody>
        </p:sp>
        <p:pic>
          <p:nvPicPr>
            <p:cNvPr id="196" name="Google Shape;196;p30"/>
            <p:cNvPicPr preferRelativeResize="0"/>
            <p:nvPr/>
          </p:nvPicPr>
          <p:blipFill rotWithShape="1">
            <a:blip r:embed="rId7">
              <a:alphaModFix/>
            </a:blip>
            <a:srcRect b="50330" l="32185" r="33866" t="0"/>
            <a:stretch/>
          </p:blipFill>
          <p:spPr>
            <a:xfrm>
              <a:off x="6090476" y="2486875"/>
              <a:ext cx="317850" cy="2720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30"/>
            <p:cNvSpPr txBox="1"/>
            <p:nvPr/>
          </p:nvSpPr>
          <p:spPr>
            <a:xfrm>
              <a:off x="5432450" y="2099013"/>
              <a:ext cx="1040400" cy="2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Frontend</a:t>
              </a:r>
              <a:endParaRPr b="1"/>
            </a:p>
          </p:txBody>
        </p:sp>
        <p:pic>
          <p:nvPicPr>
            <p:cNvPr id="198" name="Google Shape;198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64064" y="3910164"/>
              <a:ext cx="754471" cy="272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30"/>
            <p:cNvSpPr txBox="1"/>
            <p:nvPr/>
          </p:nvSpPr>
          <p:spPr>
            <a:xfrm>
              <a:off x="3496400" y="3663250"/>
              <a:ext cx="1365300" cy="76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/>
                <a:t>Model trained and built on HuggingFace &amp; PyTorch Frameworks</a:t>
              </a:r>
              <a:endParaRPr b="1" sz="800"/>
            </a:p>
          </p:txBody>
        </p:sp>
      </p:grp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/>
          <p:nvPr/>
        </p:nvSpPr>
        <p:spPr>
          <a:xfrm>
            <a:off x="937950" y="1341450"/>
            <a:ext cx="7268100" cy="24606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1"/>
          <p:cNvSpPr txBox="1"/>
          <p:nvPr/>
        </p:nvSpPr>
        <p:spPr>
          <a:xfrm>
            <a:off x="1567350" y="2187000"/>
            <a:ext cx="6009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STORY WRITING MODEL</a:t>
            </a:r>
            <a:endParaRPr sz="3800"/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idx="1" type="body"/>
          </p:nvPr>
        </p:nvSpPr>
        <p:spPr>
          <a:xfrm>
            <a:off x="311700" y="1341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NLP “</a:t>
            </a:r>
            <a:r>
              <a:rPr b="1" lang="en"/>
              <a:t>N</a:t>
            </a:r>
            <a:r>
              <a:rPr lang="en" sz="1600"/>
              <a:t>atural </a:t>
            </a:r>
            <a:r>
              <a:rPr b="1" lang="en" sz="1900"/>
              <a:t>L</a:t>
            </a:r>
            <a:r>
              <a:rPr lang="en" sz="1600"/>
              <a:t>anguage </a:t>
            </a:r>
            <a:r>
              <a:rPr b="1" lang="en" sz="1900"/>
              <a:t>P</a:t>
            </a:r>
            <a:r>
              <a:rPr lang="en" sz="1600"/>
              <a:t>rocessing”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Transformers : Encoders, Decoders, both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Existing models : Bert, OPT, F5, (GPT-2)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125" y="3062750"/>
            <a:ext cx="1314850" cy="169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 txBox="1"/>
          <p:nvPr/>
        </p:nvSpPr>
        <p:spPr>
          <a:xfrm>
            <a:off x="2547875" y="3720300"/>
            <a:ext cx="44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+</a:t>
            </a:r>
            <a:endParaRPr b="1" sz="2200"/>
          </a:p>
        </p:txBody>
      </p:sp>
      <p:sp>
        <p:nvSpPr>
          <p:cNvPr id="213" name="Google Shape;213;p32"/>
          <p:cNvSpPr txBox="1"/>
          <p:nvPr/>
        </p:nvSpPr>
        <p:spPr>
          <a:xfrm>
            <a:off x="3072150" y="3781800"/>
            <a:ext cx="226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“Memory length”</a:t>
            </a:r>
            <a:endParaRPr/>
          </a:p>
        </p:txBody>
      </p:sp>
      <p:sp>
        <p:nvSpPr>
          <p:cNvPr id="214" name="Google Shape;214;p32"/>
          <p:cNvSpPr txBox="1"/>
          <p:nvPr/>
        </p:nvSpPr>
        <p:spPr>
          <a:xfrm>
            <a:off x="311700" y="788650"/>
            <a:ext cx="3632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Model for “Text Generating”</a:t>
            </a:r>
            <a:endParaRPr sz="300"/>
          </a:p>
        </p:txBody>
      </p:sp>
      <p:sp>
        <p:nvSpPr>
          <p:cNvPr id="215" name="Google Shape;215;p32"/>
          <p:cNvSpPr txBox="1"/>
          <p:nvPr/>
        </p:nvSpPr>
        <p:spPr>
          <a:xfrm>
            <a:off x="839100" y="213900"/>
            <a:ext cx="243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Story Writing Model</a:t>
            </a:r>
            <a:endParaRPr b="1"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6" name="Google Shape;21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700" y="219302"/>
            <a:ext cx="555664" cy="3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 rotWithShape="1">
          <a:blip r:embed="rId5">
            <a:alphaModFix/>
          </a:blip>
          <a:srcRect b="9041" l="0" r="0" t="0"/>
          <a:stretch/>
        </p:blipFill>
        <p:spPr>
          <a:xfrm>
            <a:off x="5247654" y="399925"/>
            <a:ext cx="3263870" cy="296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354350" y="882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/>
              <a:t>Fine Tuning</a:t>
            </a:r>
            <a:endParaRPr sz="2000"/>
          </a:p>
        </p:txBody>
      </p:sp>
      <p:sp>
        <p:nvSpPr>
          <p:cNvPr id="224" name="Google Shape;224;p33"/>
          <p:cNvSpPr txBox="1"/>
          <p:nvPr/>
        </p:nvSpPr>
        <p:spPr>
          <a:xfrm>
            <a:off x="313900" y="1312675"/>
            <a:ext cx="675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T</a:t>
            </a:r>
            <a:r>
              <a:rPr lang="en" sz="1600">
                <a:solidFill>
                  <a:schemeClr val="dk2"/>
                </a:solidFill>
              </a:rPr>
              <a:t>ake a pre-trained model and make it learn using another dataset 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25" name="Google Shape;225;p33"/>
          <p:cNvSpPr/>
          <p:nvPr/>
        </p:nvSpPr>
        <p:spPr>
          <a:xfrm>
            <a:off x="3252125" y="2943150"/>
            <a:ext cx="1719900" cy="170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3"/>
          <p:cNvSpPr txBox="1"/>
          <p:nvPr/>
        </p:nvSpPr>
        <p:spPr>
          <a:xfrm>
            <a:off x="3357850" y="3339750"/>
            <a:ext cx="1677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Pretrained-Model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OPT-350M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“Neural Network”</a:t>
            </a:r>
            <a:endParaRPr/>
          </a:p>
        </p:txBody>
      </p:sp>
      <p:sp>
        <p:nvSpPr>
          <p:cNvPr id="227" name="Google Shape;227;p33"/>
          <p:cNvSpPr/>
          <p:nvPr/>
        </p:nvSpPr>
        <p:spPr>
          <a:xfrm>
            <a:off x="3252125" y="2230075"/>
            <a:ext cx="1719900" cy="7386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3"/>
          <p:cNvSpPr txBox="1"/>
          <p:nvPr/>
        </p:nvSpPr>
        <p:spPr>
          <a:xfrm>
            <a:off x="3472350" y="2429300"/>
            <a:ext cx="142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Fine-tuning</a:t>
            </a:r>
            <a:endParaRPr b="1"/>
          </a:p>
        </p:txBody>
      </p:sp>
      <p:sp>
        <p:nvSpPr>
          <p:cNvPr id="229" name="Google Shape;229;p33"/>
          <p:cNvSpPr/>
          <p:nvPr/>
        </p:nvSpPr>
        <p:spPr>
          <a:xfrm>
            <a:off x="5213050" y="2985075"/>
            <a:ext cx="377400" cy="165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3"/>
          <p:cNvSpPr/>
          <p:nvPr/>
        </p:nvSpPr>
        <p:spPr>
          <a:xfrm>
            <a:off x="5213050" y="2429300"/>
            <a:ext cx="461700" cy="36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3"/>
          <p:cNvSpPr txBox="1"/>
          <p:nvPr/>
        </p:nvSpPr>
        <p:spPr>
          <a:xfrm>
            <a:off x="265700" y="2190800"/>
            <a:ext cx="2268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Inject dataset : a group of “horror stories” theme to train the model</a:t>
            </a:r>
            <a:r>
              <a:rPr lang="en" sz="1500">
                <a:solidFill>
                  <a:srgbClr val="434343"/>
                </a:solidFill>
              </a:rPr>
              <a:t> </a:t>
            </a:r>
            <a:endParaRPr sz="1500">
              <a:solidFill>
                <a:srgbClr val="434343"/>
              </a:solidFill>
            </a:endParaRPr>
          </a:p>
        </p:txBody>
      </p:sp>
      <p:sp>
        <p:nvSpPr>
          <p:cNvPr id="232" name="Google Shape;232;p33"/>
          <p:cNvSpPr txBox="1"/>
          <p:nvPr/>
        </p:nvSpPr>
        <p:spPr>
          <a:xfrm>
            <a:off x="5989250" y="2231250"/>
            <a:ext cx="24324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model that is capable of producing a horrifying text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33" name="Google Shape;233;p33"/>
          <p:cNvSpPr/>
          <p:nvPr/>
        </p:nvSpPr>
        <p:spPr>
          <a:xfrm>
            <a:off x="2622250" y="2429300"/>
            <a:ext cx="461700" cy="36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3"/>
          <p:cNvSpPr txBox="1"/>
          <p:nvPr/>
        </p:nvSpPr>
        <p:spPr>
          <a:xfrm>
            <a:off x="5767750" y="3447450"/>
            <a:ext cx="254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Models a</a:t>
            </a:r>
            <a:r>
              <a:rPr lang="en">
                <a:solidFill>
                  <a:srgbClr val="666666"/>
                </a:solidFill>
              </a:rPr>
              <a:t>lready trained based on texts scrapped from the internet 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35" name="Google Shape;235;p33"/>
          <p:cNvSpPr txBox="1"/>
          <p:nvPr/>
        </p:nvSpPr>
        <p:spPr>
          <a:xfrm>
            <a:off x="839100" y="213900"/>
            <a:ext cx="243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Story Writing Model</a:t>
            </a:r>
            <a:endParaRPr b="1" sz="1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700" y="219302"/>
            <a:ext cx="555664" cy="3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